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4"/>
    <p:sldId id="257" r:id="rId25"/>
    <p:sldId id="258" r:id="rId26"/>
    <p:sldId id="259" r:id="rId27"/>
    <p:sldId id="260" r:id="rId28"/>
    <p:sldId id="261" r:id="rId29"/>
    <p:sldId id="262" r:id="rId30"/>
    <p:sldId id="263" r:id="rId31"/>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Open Sans Extra Bold" charset="1" panose="020B0906030804020204"/>
      <p:regular r:id="rId10"/>
    </p:embeddedFont>
    <p:embeddedFont>
      <p:font typeface="Open Sans Extra Bold Italics" charset="1" panose="020B0906030804020204"/>
      <p:regular r:id="rId11"/>
    </p:embeddedFont>
    <p:embeddedFont>
      <p:font typeface="Quicksand" charset="1" panose="00000500000000000000"/>
      <p:regular r:id="rId12"/>
    </p:embeddedFont>
    <p:embeddedFont>
      <p:font typeface="Quicksand Bold" charset="1" panose="00000800000000000000"/>
      <p:regular r:id="rId13"/>
    </p:embeddedFont>
    <p:embeddedFont>
      <p:font typeface="Quicksand Light" charset="1" panose="00000400000000000000"/>
      <p:regular r:id="rId14"/>
    </p:embeddedFont>
    <p:embeddedFont>
      <p:font typeface="Quicksand Medium" charset="1" panose="00000600000000000000"/>
      <p:regular r:id="rId15"/>
    </p:embeddedFont>
    <p:embeddedFont>
      <p:font typeface="Be Vietnam" charset="1" panose="00000500000000000000"/>
      <p:regular r:id="rId16"/>
    </p:embeddedFont>
    <p:embeddedFont>
      <p:font typeface="Be Vietnam Italics" charset="1" panose="00000500000000000000"/>
      <p:regular r:id="rId17"/>
    </p:embeddedFont>
    <p:embeddedFont>
      <p:font typeface="Be Vietnam Thin" charset="1" panose="00000200000000000000"/>
      <p:regular r:id="rId18"/>
    </p:embeddedFont>
    <p:embeddedFont>
      <p:font typeface="Be Vietnam Thin Italics" charset="1" panose="00000300000000000000"/>
      <p:regular r:id="rId19"/>
    </p:embeddedFont>
    <p:embeddedFont>
      <p:font typeface="Be Vietnam Medium" charset="1" panose="00000600000000000000"/>
      <p:regular r:id="rId20"/>
    </p:embeddedFont>
    <p:embeddedFont>
      <p:font typeface="Be Vietnam Medium Italics" charset="1" panose="00000600000000000000"/>
      <p:regular r:id="rId21"/>
    </p:embeddedFont>
    <p:embeddedFont>
      <p:font typeface="Be Vietnam Ultra-Bold" charset="1" panose="00000900000000000000"/>
      <p:regular r:id="rId22"/>
    </p:embeddedFont>
    <p:embeddedFont>
      <p:font typeface="Be Vietnam Ultra-Bold Italics" charset="1" panose="00000900000000000000"/>
      <p:regular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slides/slide1.xml" Type="http://schemas.openxmlformats.org/officeDocument/2006/relationships/slide"/><Relationship Id="rId25" Target="slides/slide2.xml" Type="http://schemas.openxmlformats.org/officeDocument/2006/relationships/slide"/><Relationship Id="rId26" Target="slides/slide3.xml" Type="http://schemas.openxmlformats.org/officeDocument/2006/relationships/slide"/><Relationship Id="rId27" Target="slides/slide4.xml" Type="http://schemas.openxmlformats.org/officeDocument/2006/relationships/slide"/><Relationship Id="rId28" Target="slides/slide5.xml" Type="http://schemas.openxmlformats.org/officeDocument/2006/relationships/slide"/><Relationship Id="rId29" Target="slides/slide6.xml" Type="http://schemas.openxmlformats.org/officeDocument/2006/relationships/slide"/><Relationship Id="rId3" Target="viewProps.xml" Type="http://schemas.openxmlformats.org/officeDocument/2006/relationships/viewProps"/><Relationship Id="rId30" Target="slides/slide7.xml" Type="http://schemas.openxmlformats.org/officeDocument/2006/relationships/slide"/><Relationship Id="rId31" Target="slides/slide8.xml" Type="http://schemas.openxmlformats.org/officeDocument/2006/relationships/slide"/><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png" Type="http://schemas.openxmlformats.org/officeDocument/2006/relationships/image"/><Relationship Id="rId4" Target="../media/image10.sv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1EBE5"/>
        </a:solidFill>
      </p:bgPr>
    </p:bg>
    <p:spTree>
      <p:nvGrpSpPr>
        <p:cNvPr id="1" name=""/>
        <p:cNvGrpSpPr/>
        <p:nvPr/>
      </p:nvGrpSpPr>
      <p:grpSpPr>
        <a:xfrm>
          <a:off x="0" y="0"/>
          <a:ext cx="0" cy="0"/>
          <a:chOff x="0" y="0"/>
          <a:chExt cx="0" cy="0"/>
        </a:xfrm>
      </p:grpSpPr>
      <p:grpSp>
        <p:nvGrpSpPr>
          <p:cNvPr name="Group 2" id="2"/>
          <p:cNvGrpSpPr/>
          <p:nvPr/>
        </p:nvGrpSpPr>
        <p:grpSpPr>
          <a:xfrm rot="0">
            <a:off x="-444633" y="9730382"/>
            <a:ext cx="19177267" cy="1113237"/>
            <a:chOff x="0" y="0"/>
            <a:chExt cx="5050803" cy="293198"/>
          </a:xfrm>
        </p:grpSpPr>
        <p:sp>
          <p:nvSpPr>
            <p:cNvPr name="Freeform 3" id="3"/>
            <p:cNvSpPr/>
            <p:nvPr/>
          </p:nvSpPr>
          <p:spPr>
            <a:xfrm flipH="false" flipV="false" rot="0">
              <a:off x="0" y="0"/>
              <a:ext cx="5050803" cy="293198"/>
            </a:xfrm>
            <a:custGeom>
              <a:avLst/>
              <a:gdLst/>
              <a:ahLst/>
              <a:cxnLst/>
              <a:rect r="r" b="b" t="t" l="l"/>
              <a:pathLst>
                <a:path h="293198" w="5050803">
                  <a:moveTo>
                    <a:pt x="0" y="0"/>
                  </a:moveTo>
                  <a:lnTo>
                    <a:pt x="5050803" y="0"/>
                  </a:lnTo>
                  <a:lnTo>
                    <a:pt x="5050803" y="293198"/>
                  </a:lnTo>
                  <a:lnTo>
                    <a:pt x="0" y="293198"/>
                  </a:lnTo>
                  <a:close/>
                </a:path>
              </a:pathLst>
            </a:custGeom>
            <a:solidFill>
              <a:srgbClr val="5383FF"/>
            </a:solidFill>
          </p:spPr>
        </p:sp>
        <p:sp>
          <p:nvSpPr>
            <p:cNvPr name="TextBox 4" id="4"/>
            <p:cNvSpPr txBox="true"/>
            <p:nvPr/>
          </p:nvSpPr>
          <p:spPr>
            <a:xfrm>
              <a:off x="0" y="-38100"/>
              <a:ext cx="5050803" cy="331298"/>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444633" y="-556618"/>
            <a:ext cx="19177267" cy="1113237"/>
            <a:chOff x="0" y="0"/>
            <a:chExt cx="5050803" cy="293198"/>
          </a:xfrm>
        </p:grpSpPr>
        <p:sp>
          <p:nvSpPr>
            <p:cNvPr name="Freeform 6" id="6"/>
            <p:cNvSpPr/>
            <p:nvPr/>
          </p:nvSpPr>
          <p:spPr>
            <a:xfrm flipH="false" flipV="false" rot="0">
              <a:off x="0" y="0"/>
              <a:ext cx="5050803" cy="293198"/>
            </a:xfrm>
            <a:custGeom>
              <a:avLst/>
              <a:gdLst/>
              <a:ahLst/>
              <a:cxnLst/>
              <a:rect r="r" b="b" t="t" l="l"/>
              <a:pathLst>
                <a:path h="293198" w="5050803">
                  <a:moveTo>
                    <a:pt x="0" y="0"/>
                  </a:moveTo>
                  <a:lnTo>
                    <a:pt x="5050803" y="0"/>
                  </a:lnTo>
                  <a:lnTo>
                    <a:pt x="5050803" y="293198"/>
                  </a:lnTo>
                  <a:lnTo>
                    <a:pt x="0" y="293198"/>
                  </a:lnTo>
                  <a:close/>
                </a:path>
              </a:pathLst>
            </a:custGeom>
            <a:solidFill>
              <a:srgbClr val="06C892"/>
            </a:solidFill>
          </p:spPr>
        </p:sp>
        <p:sp>
          <p:nvSpPr>
            <p:cNvPr name="TextBox 7" id="7"/>
            <p:cNvSpPr txBox="true"/>
            <p:nvPr/>
          </p:nvSpPr>
          <p:spPr>
            <a:xfrm>
              <a:off x="0" y="-38100"/>
              <a:ext cx="5050803" cy="331298"/>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10842659" y="1068800"/>
            <a:ext cx="6226141" cy="8149399"/>
          </a:xfrm>
          <a:custGeom>
            <a:avLst/>
            <a:gdLst/>
            <a:ahLst/>
            <a:cxnLst/>
            <a:rect r="r" b="b" t="t" l="l"/>
            <a:pathLst>
              <a:path h="8149399" w="6226141">
                <a:moveTo>
                  <a:pt x="0" y="0"/>
                </a:moveTo>
                <a:lnTo>
                  <a:pt x="6226141" y="0"/>
                </a:lnTo>
                <a:lnTo>
                  <a:pt x="6226141" y="8149400"/>
                </a:lnTo>
                <a:lnTo>
                  <a:pt x="0" y="8149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9" id="9"/>
          <p:cNvSpPr txBox="true"/>
          <p:nvPr/>
        </p:nvSpPr>
        <p:spPr>
          <a:xfrm rot="0">
            <a:off x="991622" y="2441641"/>
            <a:ext cx="8853878" cy="2701859"/>
          </a:xfrm>
          <a:prstGeom prst="rect">
            <a:avLst/>
          </a:prstGeom>
        </p:spPr>
        <p:txBody>
          <a:bodyPr anchor="t" rtlCol="false" tIns="0" lIns="0" bIns="0" rIns="0">
            <a:spAutoFit/>
          </a:bodyPr>
          <a:lstStyle/>
          <a:p>
            <a:pPr algn="ctr">
              <a:lnSpc>
                <a:spcPts val="6999"/>
              </a:lnSpc>
            </a:pPr>
            <a:r>
              <a:rPr lang="en-US" sz="6999" spc="-293">
                <a:solidFill>
                  <a:srgbClr val="3139A8"/>
                </a:solidFill>
                <a:latin typeface="Be Vietnam Ultra-Bold"/>
              </a:rPr>
              <a:t>WHITE BOX TESTING AND</a:t>
            </a:r>
          </a:p>
          <a:p>
            <a:pPr algn="ctr" marL="0" indent="0" lvl="0">
              <a:lnSpc>
                <a:spcPts val="6999"/>
              </a:lnSpc>
            </a:pPr>
            <a:r>
              <a:rPr lang="en-US" sz="6999" spc="-293">
                <a:solidFill>
                  <a:srgbClr val="3139A8"/>
                </a:solidFill>
                <a:latin typeface="Be Vietnam Ultra-Bold"/>
              </a:rPr>
              <a:t> UNIT TESTING</a:t>
            </a:r>
          </a:p>
        </p:txBody>
      </p:sp>
      <p:sp>
        <p:nvSpPr>
          <p:cNvPr name="TextBox 10" id="10"/>
          <p:cNvSpPr txBox="true"/>
          <p:nvPr/>
        </p:nvSpPr>
        <p:spPr>
          <a:xfrm rot="0">
            <a:off x="4246653" y="5591175"/>
            <a:ext cx="8398722" cy="415202"/>
          </a:xfrm>
          <a:prstGeom prst="rect">
            <a:avLst/>
          </a:prstGeom>
        </p:spPr>
        <p:txBody>
          <a:bodyPr anchor="t" rtlCol="false" tIns="0" lIns="0" bIns="0" rIns="0">
            <a:spAutoFit/>
          </a:bodyPr>
          <a:lstStyle/>
          <a:p>
            <a:pPr marL="0" indent="0" lvl="0">
              <a:lnSpc>
                <a:spcPts val="3180"/>
              </a:lnSpc>
            </a:pPr>
            <a:r>
              <a:rPr lang="en-US" sz="3000" spc="-126">
                <a:solidFill>
                  <a:srgbClr val="3139A8"/>
                </a:solidFill>
                <a:latin typeface="Be Vietnam"/>
              </a:rPr>
              <a:t>WITH PHYTON</a:t>
            </a:r>
          </a:p>
        </p:txBody>
      </p:sp>
      <p:sp>
        <p:nvSpPr>
          <p:cNvPr name="TextBox 11" id="11"/>
          <p:cNvSpPr txBox="true"/>
          <p:nvPr/>
        </p:nvSpPr>
        <p:spPr>
          <a:xfrm rot="0">
            <a:off x="1219200" y="983151"/>
            <a:ext cx="8602534" cy="399879"/>
          </a:xfrm>
          <a:prstGeom prst="rect">
            <a:avLst/>
          </a:prstGeom>
        </p:spPr>
        <p:txBody>
          <a:bodyPr anchor="t" rtlCol="false" tIns="0" lIns="0" bIns="0" rIns="0">
            <a:spAutoFit/>
          </a:bodyPr>
          <a:lstStyle/>
          <a:p>
            <a:pPr algn="l" marL="0" indent="0" lvl="0">
              <a:lnSpc>
                <a:spcPts val="3136"/>
              </a:lnSpc>
              <a:spcBef>
                <a:spcPct val="0"/>
              </a:spcBef>
            </a:pPr>
            <a:r>
              <a:rPr lang="en-US" sz="2800" spc="-117">
                <a:solidFill>
                  <a:srgbClr val="090147"/>
                </a:solidFill>
                <a:latin typeface="Be Vietnam"/>
              </a:rPr>
              <a:t>ULANGAN TENGAH SEMESTER</a:t>
            </a:r>
          </a:p>
        </p:txBody>
      </p:sp>
      <p:sp>
        <p:nvSpPr>
          <p:cNvPr name="TextBox 12" id="12"/>
          <p:cNvSpPr txBox="true"/>
          <p:nvPr/>
        </p:nvSpPr>
        <p:spPr>
          <a:xfrm rot="0">
            <a:off x="1219200" y="8142102"/>
            <a:ext cx="8602534" cy="1180841"/>
          </a:xfrm>
          <a:prstGeom prst="rect">
            <a:avLst/>
          </a:prstGeom>
        </p:spPr>
        <p:txBody>
          <a:bodyPr anchor="t" rtlCol="false" tIns="0" lIns="0" bIns="0" rIns="0">
            <a:spAutoFit/>
          </a:bodyPr>
          <a:lstStyle/>
          <a:p>
            <a:pPr>
              <a:lnSpc>
                <a:spcPts val="3136"/>
              </a:lnSpc>
            </a:pPr>
            <a:r>
              <a:rPr lang="en-US" sz="2800" spc="-117">
                <a:solidFill>
                  <a:srgbClr val="090147"/>
                </a:solidFill>
                <a:latin typeface="Be Vietnam"/>
              </a:rPr>
              <a:t>NAMA: AHMAD WAHYU AWALUDIN</a:t>
            </a:r>
          </a:p>
          <a:p>
            <a:pPr>
              <a:lnSpc>
                <a:spcPts val="3136"/>
              </a:lnSpc>
            </a:pPr>
            <a:r>
              <a:rPr lang="en-US" sz="2800" spc="-117">
                <a:solidFill>
                  <a:srgbClr val="090147"/>
                </a:solidFill>
                <a:latin typeface="Be Vietnam"/>
              </a:rPr>
              <a:t>NIM: 201011400908</a:t>
            </a:r>
          </a:p>
          <a:p>
            <a:pPr algn="l" marL="0" indent="0" lvl="0">
              <a:lnSpc>
                <a:spcPts val="3136"/>
              </a:lnSpc>
              <a:spcBef>
                <a:spcPct val="0"/>
              </a:spcBef>
            </a:pPr>
            <a:r>
              <a:rPr lang="en-US" sz="2800" spc="-117">
                <a:solidFill>
                  <a:srgbClr val="090147"/>
                </a:solidFill>
                <a:latin typeface="Be Vietnam"/>
              </a:rPr>
              <a:t>KELAS: 07TPLE008</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1EBE5"/>
        </a:solidFill>
      </p:bgPr>
    </p:bg>
    <p:spTree>
      <p:nvGrpSpPr>
        <p:cNvPr id="1" name=""/>
        <p:cNvGrpSpPr/>
        <p:nvPr/>
      </p:nvGrpSpPr>
      <p:grpSpPr>
        <a:xfrm>
          <a:off x="0" y="0"/>
          <a:ext cx="0" cy="0"/>
          <a:chOff x="0" y="0"/>
          <a:chExt cx="0" cy="0"/>
        </a:xfrm>
      </p:grpSpPr>
      <p:sp>
        <p:nvSpPr>
          <p:cNvPr name="TextBox 2" id="2"/>
          <p:cNvSpPr txBox="true"/>
          <p:nvPr/>
        </p:nvSpPr>
        <p:spPr>
          <a:xfrm rot="0">
            <a:off x="1028700" y="1181100"/>
            <a:ext cx="8385935" cy="1060407"/>
          </a:xfrm>
          <a:prstGeom prst="rect">
            <a:avLst/>
          </a:prstGeom>
        </p:spPr>
        <p:txBody>
          <a:bodyPr anchor="t" rtlCol="false" tIns="0" lIns="0" bIns="0" rIns="0">
            <a:spAutoFit/>
          </a:bodyPr>
          <a:lstStyle/>
          <a:p>
            <a:pPr marL="0" indent="0" lvl="0">
              <a:lnSpc>
                <a:spcPts val="8000"/>
              </a:lnSpc>
            </a:pPr>
            <a:r>
              <a:rPr lang="en-US" sz="8000" spc="-336">
                <a:solidFill>
                  <a:srgbClr val="3139A8"/>
                </a:solidFill>
                <a:latin typeface="Be Vietnam Ultra-Bold"/>
              </a:rPr>
              <a:t>INTRODUCTION</a:t>
            </a:r>
          </a:p>
        </p:txBody>
      </p:sp>
      <p:sp>
        <p:nvSpPr>
          <p:cNvPr name="TextBox 3" id="3"/>
          <p:cNvSpPr txBox="true"/>
          <p:nvPr/>
        </p:nvSpPr>
        <p:spPr>
          <a:xfrm rot="0">
            <a:off x="1219200" y="4292997"/>
            <a:ext cx="7570711" cy="3665022"/>
          </a:xfrm>
          <a:prstGeom prst="rect">
            <a:avLst/>
          </a:prstGeom>
        </p:spPr>
        <p:txBody>
          <a:bodyPr anchor="t" rtlCol="false" tIns="0" lIns="0" bIns="0" rIns="0">
            <a:spAutoFit/>
          </a:bodyPr>
          <a:lstStyle/>
          <a:p>
            <a:pPr algn="just">
              <a:lnSpc>
                <a:spcPts val="3239"/>
              </a:lnSpc>
            </a:pPr>
            <a:r>
              <a:rPr lang="en-US" sz="1999">
                <a:solidFill>
                  <a:srgbClr val="3139A8"/>
                </a:solidFill>
                <a:latin typeface="Quicksand Medium"/>
              </a:rPr>
              <a:t>White Box Testing sering juga disebut sebagai transparent box testing atau glass box testing.</a:t>
            </a:r>
          </a:p>
          <a:p>
            <a:pPr algn="just">
              <a:lnSpc>
                <a:spcPts val="3239"/>
              </a:lnSpc>
            </a:pPr>
            <a:r>
              <a:rPr lang="en-US" sz="1999">
                <a:solidFill>
                  <a:srgbClr val="3139A8"/>
                </a:solidFill>
                <a:latin typeface="Quicksand Medium"/>
              </a:rPr>
              <a:t>Testing yang satu ini dilakukan untuk menguji struktur internal, desain, fungsi, dan detail implementasi sebuah aplikasi.</a:t>
            </a:r>
          </a:p>
          <a:p>
            <a:pPr algn="just">
              <a:lnSpc>
                <a:spcPts val="3239"/>
              </a:lnSpc>
            </a:pPr>
            <a:r>
              <a:rPr lang="en-US" sz="1999">
                <a:solidFill>
                  <a:srgbClr val="3139A8"/>
                </a:solidFill>
                <a:latin typeface="Quicksand Medium"/>
              </a:rPr>
              <a:t>Beberapa hal yang biasa diuji dalam white box testing antara lain keamanan, struktur atau jalur yang rusak, loop, dan data flow.</a:t>
            </a:r>
          </a:p>
          <a:p>
            <a:pPr algn="just">
              <a:lnSpc>
                <a:spcPts val="3239"/>
              </a:lnSpc>
            </a:pPr>
          </a:p>
        </p:txBody>
      </p:sp>
      <p:grpSp>
        <p:nvGrpSpPr>
          <p:cNvPr name="Group 4" id="4"/>
          <p:cNvGrpSpPr>
            <a:grpSpLocks noChangeAspect="true"/>
          </p:cNvGrpSpPr>
          <p:nvPr/>
        </p:nvGrpSpPr>
        <p:grpSpPr>
          <a:xfrm rot="0">
            <a:off x="9945531" y="1486616"/>
            <a:ext cx="7313769" cy="7313769"/>
            <a:chOff x="0" y="0"/>
            <a:chExt cx="3282950" cy="3282950"/>
          </a:xfrm>
        </p:grpSpPr>
        <p:sp>
          <p:nvSpPr>
            <p:cNvPr name="Freeform 5" id="5"/>
            <p:cNvSpPr/>
            <p:nvPr/>
          </p:nvSpPr>
          <p:spPr>
            <a:xfrm flipH="false" flipV="false" rot="0">
              <a:off x="0" y="0"/>
              <a:ext cx="3282950" cy="3282950"/>
            </a:xfrm>
            <a:custGeom>
              <a:avLst/>
              <a:gdLst/>
              <a:ahLst/>
              <a:cxnLst/>
              <a:rect r="r" b="b" t="t" l="l"/>
              <a:pathLst>
                <a:path h="3282950" w="3282950">
                  <a:moveTo>
                    <a:pt x="0" y="0"/>
                  </a:moveTo>
                  <a:lnTo>
                    <a:pt x="2532380" y="0"/>
                  </a:lnTo>
                  <a:cubicBezTo>
                    <a:pt x="2946400" y="0"/>
                    <a:pt x="3282950" y="336550"/>
                    <a:pt x="3282950" y="750570"/>
                  </a:cubicBezTo>
                  <a:lnTo>
                    <a:pt x="3282950" y="750570"/>
                  </a:lnTo>
                  <a:lnTo>
                    <a:pt x="3282950" y="3282950"/>
                  </a:lnTo>
                  <a:lnTo>
                    <a:pt x="3282950" y="3282950"/>
                  </a:lnTo>
                  <a:lnTo>
                    <a:pt x="0" y="3282950"/>
                  </a:lnTo>
                  <a:lnTo>
                    <a:pt x="0" y="3282950"/>
                  </a:lnTo>
                  <a:lnTo>
                    <a:pt x="0" y="0"/>
                  </a:lnTo>
                  <a:lnTo>
                    <a:pt x="0" y="0"/>
                  </a:lnTo>
                  <a:close/>
                </a:path>
              </a:pathLst>
            </a:custGeom>
            <a:blipFill>
              <a:blip r:embed="rId2"/>
              <a:stretch>
                <a:fillRect l="-25046" t="0" r="-25046" b="0"/>
              </a:stretch>
            </a:blipFill>
          </p:spPr>
        </p:sp>
      </p:grpSp>
      <p:sp>
        <p:nvSpPr>
          <p:cNvPr name="TextBox 6" id="6"/>
          <p:cNvSpPr txBox="true"/>
          <p:nvPr/>
        </p:nvSpPr>
        <p:spPr>
          <a:xfrm rot="0">
            <a:off x="2609357" y="3469010"/>
            <a:ext cx="8385935" cy="409465"/>
          </a:xfrm>
          <a:prstGeom prst="rect">
            <a:avLst/>
          </a:prstGeom>
        </p:spPr>
        <p:txBody>
          <a:bodyPr anchor="t" rtlCol="false" tIns="0" lIns="0" bIns="0" rIns="0">
            <a:spAutoFit/>
          </a:bodyPr>
          <a:lstStyle/>
          <a:p>
            <a:pPr marL="0" indent="0" lvl="0">
              <a:lnSpc>
                <a:spcPts val="3000"/>
              </a:lnSpc>
            </a:pPr>
            <a:r>
              <a:rPr lang="en-US" sz="3000" spc="-126">
                <a:solidFill>
                  <a:srgbClr val="3139A8"/>
                </a:solidFill>
                <a:latin typeface="Be Vietnam Ultra-Bold"/>
              </a:rPr>
              <a:t>WHITE BOX TESTING</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6C892"/>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10597241" y="1121159"/>
            <a:ext cx="6042413" cy="8044682"/>
            <a:chOff x="0" y="0"/>
            <a:chExt cx="3663950" cy="4878070"/>
          </a:xfrm>
        </p:grpSpPr>
        <p:sp>
          <p:nvSpPr>
            <p:cNvPr name="Freeform 3" id="3"/>
            <p:cNvSpPr/>
            <p:nvPr/>
          </p:nvSpPr>
          <p:spPr>
            <a:xfrm flipH="false" flipV="false" rot="0">
              <a:off x="31750" y="31750"/>
              <a:ext cx="3600450" cy="4814570"/>
            </a:xfrm>
            <a:custGeom>
              <a:avLst/>
              <a:gdLst/>
              <a:ahLst/>
              <a:cxnLst/>
              <a:rect r="r" b="b" t="t" l="l"/>
              <a:pathLst>
                <a:path h="4814570" w="3600450">
                  <a:moveTo>
                    <a:pt x="0" y="0"/>
                  </a:moveTo>
                  <a:lnTo>
                    <a:pt x="3600450" y="0"/>
                  </a:lnTo>
                  <a:lnTo>
                    <a:pt x="3600450" y="4814570"/>
                  </a:lnTo>
                  <a:lnTo>
                    <a:pt x="0" y="4814570"/>
                  </a:lnTo>
                  <a:close/>
                </a:path>
              </a:pathLst>
            </a:custGeom>
            <a:blipFill>
              <a:blip r:embed="rId2"/>
              <a:stretch>
                <a:fillRect l="-59832" t="0" r="-59832" b="0"/>
              </a:stretch>
            </a:blipFill>
          </p:spPr>
        </p:sp>
        <p:sp>
          <p:nvSpPr>
            <p:cNvPr name="Freeform 4" id="4"/>
            <p:cNvSpPr/>
            <p:nvPr/>
          </p:nvSpPr>
          <p:spPr>
            <a:xfrm flipH="false" flipV="false" rot="0">
              <a:off x="0" y="0"/>
              <a:ext cx="3663950" cy="4878070"/>
            </a:xfrm>
            <a:custGeom>
              <a:avLst/>
              <a:gdLst/>
              <a:ahLst/>
              <a:cxnLst/>
              <a:rect r="r" b="b" t="t" l="l"/>
              <a:pathLst>
                <a:path h="4878070" w="3663950">
                  <a:moveTo>
                    <a:pt x="3663950" y="4878070"/>
                  </a:moveTo>
                  <a:lnTo>
                    <a:pt x="0" y="4878070"/>
                  </a:lnTo>
                  <a:lnTo>
                    <a:pt x="0" y="0"/>
                  </a:lnTo>
                  <a:lnTo>
                    <a:pt x="3663950" y="0"/>
                  </a:lnTo>
                  <a:lnTo>
                    <a:pt x="3663950" y="4878070"/>
                  </a:lnTo>
                  <a:close/>
                  <a:moveTo>
                    <a:pt x="63500" y="4814570"/>
                  </a:moveTo>
                  <a:lnTo>
                    <a:pt x="3600450" y="4814570"/>
                  </a:lnTo>
                  <a:lnTo>
                    <a:pt x="3600450" y="63500"/>
                  </a:lnTo>
                  <a:lnTo>
                    <a:pt x="63500" y="63500"/>
                  </a:lnTo>
                  <a:lnTo>
                    <a:pt x="63500" y="4814570"/>
                  </a:lnTo>
                  <a:close/>
                </a:path>
              </a:pathLst>
            </a:custGeom>
            <a:solidFill>
              <a:srgbClr val="F1EBE5"/>
            </a:solidFill>
          </p:spPr>
        </p:sp>
      </p:grpSp>
      <p:sp>
        <p:nvSpPr>
          <p:cNvPr name="TextBox 5" id="5"/>
          <p:cNvSpPr txBox="true"/>
          <p:nvPr/>
        </p:nvSpPr>
        <p:spPr>
          <a:xfrm rot="0">
            <a:off x="3443451" y="3561312"/>
            <a:ext cx="8385935" cy="441850"/>
          </a:xfrm>
          <a:prstGeom prst="rect">
            <a:avLst/>
          </a:prstGeom>
        </p:spPr>
        <p:txBody>
          <a:bodyPr anchor="t" rtlCol="false" tIns="0" lIns="0" bIns="0" rIns="0">
            <a:spAutoFit/>
          </a:bodyPr>
          <a:lstStyle/>
          <a:p>
            <a:pPr marL="0" indent="0" lvl="0">
              <a:lnSpc>
                <a:spcPts val="3419"/>
              </a:lnSpc>
            </a:pPr>
            <a:r>
              <a:rPr lang="en-US" sz="3000" spc="-126">
                <a:solidFill>
                  <a:srgbClr val="FFFFFF"/>
                </a:solidFill>
                <a:latin typeface="Be Vietnam Ultra-Bold"/>
              </a:rPr>
              <a:t>UNIT TESTING</a:t>
            </a:r>
          </a:p>
        </p:txBody>
      </p:sp>
      <p:sp>
        <p:nvSpPr>
          <p:cNvPr name="TextBox 6" id="6"/>
          <p:cNvSpPr txBox="true"/>
          <p:nvPr/>
        </p:nvSpPr>
        <p:spPr>
          <a:xfrm rot="0">
            <a:off x="1028700" y="4733439"/>
            <a:ext cx="7570711" cy="3255469"/>
          </a:xfrm>
          <a:prstGeom prst="rect">
            <a:avLst/>
          </a:prstGeom>
        </p:spPr>
        <p:txBody>
          <a:bodyPr anchor="t" rtlCol="false" tIns="0" lIns="0" bIns="0" rIns="0">
            <a:spAutoFit/>
          </a:bodyPr>
          <a:lstStyle/>
          <a:p>
            <a:pPr algn="just">
              <a:lnSpc>
                <a:spcPts val="3239"/>
              </a:lnSpc>
            </a:pPr>
            <a:r>
              <a:rPr lang="en-US" sz="1999">
                <a:solidFill>
                  <a:srgbClr val="FFFFFF"/>
                </a:solidFill>
                <a:latin typeface="Quicksand Medium"/>
              </a:rPr>
              <a:t>unit testing adalah jenis software testing yang dilakukan untuk menguji suatu bagian atau komponen software.</a:t>
            </a:r>
          </a:p>
          <a:p>
            <a:pPr algn="just">
              <a:lnSpc>
                <a:spcPts val="3239"/>
              </a:lnSpc>
            </a:pPr>
            <a:r>
              <a:rPr lang="en-US" sz="1999">
                <a:solidFill>
                  <a:srgbClr val="FFFFFF"/>
                </a:solidFill>
                <a:latin typeface="Quicksand Medium"/>
              </a:rPr>
              <a:t>Unit yang dimaksud bisa berupa kode, fungsi, metode, prosedur, modul, atau objek tersendiri.</a:t>
            </a:r>
          </a:p>
          <a:p>
            <a:pPr algn="just">
              <a:lnSpc>
                <a:spcPts val="3239"/>
              </a:lnSpc>
            </a:pPr>
            <a:r>
              <a:rPr lang="en-US" sz="1999">
                <a:solidFill>
                  <a:srgbClr val="FFFFFF"/>
                </a:solidFill>
                <a:latin typeface="Quicksand Medium"/>
              </a:rPr>
              <a:t>Unit testing termasuk dalam tahapan S</a:t>
            </a:r>
            <a:r>
              <a:rPr lang="en-US" sz="1999">
                <a:solidFill>
                  <a:srgbClr val="FFFFFF"/>
                </a:solidFill>
                <a:latin typeface="Quicksand"/>
              </a:rPr>
              <a:t>oftware Development</a:t>
            </a:r>
            <a:r>
              <a:rPr lang="en-US" sz="1999">
                <a:solidFill>
                  <a:srgbClr val="FFFFFF"/>
                </a:solidFill>
                <a:latin typeface="Quicksand Medium"/>
              </a:rPr>
              <a:t>. Biasanya, pengujian unit ini dilakukan sebelum System Integration Testing.</a:t>
            </a:r>
          </a:p>
          <a:p>
            <a:pPr algn="just">
              <a:lnSpc>
                <a:spcPts val="3239"/>
              </a:lnSpc>
            </a:pPr>
          </a:p>
        </p:txBody>
      </p:sp>
      <p:sp>
        <p:nvSpPr>
          <p:cNvPr name="TextBox 7" id="7"/>
          <p:cNvSpPr txBox="true"/>
          <p:nvPr/>
        </p:nvSpPr>
        <p:spPr>
          <a:xfrm rot="0">
            <a:off x="1028700" y="1181100"/>
            <a:ext cx="8385935" cy="1060407"/>
          </a:xfrm>
          <a:prstGeom prst="rect">
            <a:avLst/>
          </a:prstGeom>
        </p:spPr>
        <p:txBody>
          <a:bodyPr anchor="t" rtlCol="false" tIns="0" lIns="0" bIns="0" rIns="0">
            <a:spAutoFit/>
          </a:bodyPr>
          <a:lstStyle/>
          <a:p>
            <a:pPr marL="0" indent="0" lvl="0">
              <a:lnSpc>
                <a:spcPts val="8000"/>
              </a:lnSpc>
            </a:pPr>
            <a:r>
              <a:rPr lang="en-US" sz="8000" spc="-336">
                <a:solidFill>
                  <a:srgbClr val="FFFFFF"/>
                </a:solidFill>
                <a:latin typeface="Be Vietnam Ultra-Bold"/>
              </a:rPr>
              <a:t>INTRODUCTION</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1EBE5"/>
        </a:solidFill>
      </p:bgPr>
    </p:bg>
    <p:spTree>
      <p:nvGrpSpPr>
        <p:cNvPr id="1" name=""/>
        <p:cNvGrpSpPr/>
        <p:nvPr/>
      </p:nvGrpSpPr>
      <p:grpSpPr>
        <a:xfrm>
          <a:off x="0" y="0"/>
          <a:ext cx="0" cy="0"/>
          <a:chOff x="0" y="0"/>
          <a:chExt cx="0" cy="0"/>
        </a:xfrm>
      </p:grpSpPr>
      <p:sp>
        <p:nvSpPr>
          <p:cNvPr name="Freeform 2" id="2"/>
          <p:cNvSpPr/>
          <p:nvPr/>
        </p:nvSpPr>
        <p:spPr>
          <a:xfrm flipH="false" flipV="false" rot="0">
            <a:off x="10929498" y="2057400"/>
            <a:ext cx="6573163" cy="6172200"/>
          </a:xfrm>
          <a:custGeom>
            <a:avLst/>
            <a:gdLst/>
            <a:ahLst/>
            <a:cxnLst/>
            <a:rect r="r" b="b" t="t" l="l"/>
            <a:pathLst>
              <a:path h="6172200" w="6573163">
                <a:moveTo>
                  <a:pt x="0" y="0"/>
                </a:moveTo>
                <a:lnTo>
                  <a:pt x="6573163" y="0"/>
                </a:lnTo>
                <a:lnTo>
                  <a:pt x="6573163" y="6172200"/>
                </a:lnTo>
                <a:lnTo>
                  <a:pt x="0" y="61722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219200" y="3181675"/>
            <a:ext cx="8936763" cy="1955079"/>
          </a:xfrm>
          <a:prstGeom prst="rect">
            <a:avLst/>
          </a:prstGeom>
        </p:spPr>
        <p:txBody>
          <a:bodyPr anchor="t" rtlCol="false" tIns="0" lIns="0" bIns="0" rIns="0">
            <a:spAutoFit/>
          </a:bodyPr>
          <a:lstStyle/>
          <a:p>
            <a:pPr marL="0" indent="0" lvl="0">
              <a:lnSpc>
                <a:spcPts val="7630"/>
              </a:lnSpc>
            </a:pPr>
            <a:r>
              <a:rPr lang="en-US" sz="7000" spc="-294">
                <a:solidFill>
                  <a:srgbClr val="3139A8"/>
                </a:solidFill>
                <a:latin typeface="Be Vietnam Ultra-Bold"/>
              </a:rPr>
              <a:t>PENERAPAN PADA PHYTON</a:t>
            </a:r>
          </a:p>
        </p:txBody>
      </p:sp>
      <p:sp>
        <p:nvSpPr>
          <p:cNvPr name="TextBox 4" id="4"/>
          <p:cNvSpPr txBox="true"/>
          <p:nvPr/>
        </p:nvSpPr>
        <p:spPr>
          <a:xfrm rot="0">
            <a:off x="1219200" y="5288043"/>
            <a:ext cx="8618794" cy="1617257"/>
          </a:xfrm>
          <a:prstGeom prst="rect">
            <a:avLst/>
          </a:prstGeom>
        </p:spPr>
        <p:txBody>
          <a:bodyPr anchor="t" rtlCol="false" tIns="0" lIns="0" bIns="0" rIns="0">
            <a:spAutoFit/>
          </a:bodyPr>
          <a:lstStyle/>
          <a:p>
            <a:pPr algn="just">
              <a:lnSpc>
                <a:spcPts val="3239"/>
              </a:lnSpc>
            </a:pPr>
            <a:r>
              <a:rPr lang="en-US" sz="1999">
                <a:solidFill>
                  <a:srgbClr val="3139A8"/>
                </a:solidFill>
                <a:latin typeface="Quicksand Medium"/>
              </a:rPr>
              <a:t>Satu bentuk testing yang paling umum adalah unit testing. Teknik ini dilakukan dengan cara melakukan pengecekan satu blok kode (biasanya sebuah fungsi) dan memastikan bahwa blok tersebut sudah berjalan dengan benar</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6C892"/>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10597241" y="1121159"/>
            <a:ext cx="6042413" cy="8044682"/>
            <a:chOff x="0" y="0"/>
            <a:chExt cx="3663950" cy="4878070"/>
          </a:xfrm>
        </p:grpSpPr>
        <p:sp>
          <p:nvSpPr>
            <p:cNvPr name="Freeform 3" id="3"/>
            <p:cNvSpPr/>
            <p:nvPr/>
          </p:nvSpPr>
          <p:spPr>
            <a:xfrm flipH="false" flipV="false" rot="0">
              <a:off x="31750" y="31750"/>
              <a:ext cx="3600450" cy="4814570"/>
            </a:xfrm>
            <a:custGeom>
              <a:avLst/>
              <a:gdLst/>
              <a:ahLst/>
              <a:cxnLst/>
              <a:rect r="r" b="b" t="t" l="l"/>
              <a:pathLst>
                <a:path h="4814570" w="3600450">
                  <a:moveTo>
                    <a:pt x="0" y="0"/>
                  </a:moveTo>
                  <a:lnTo>
                    <a:pt x="3600450" y="0"/>
                  </a:lnTo>
                  <a:lnTo>
                    <a:pt x="3600450" y="4814570"/>
                  </a:lnTo>
                  <a:lnTo>
                    <a:pt x="0" y="4814570"/>
                  </a:lnTo>
                  <a:close/>
                </a:path>
              </a:pathLst>
            </a:custGeom>
            <a:blipFill>
              <a:blip r:embed="rId2"/>
              <a:stretch>
                <a:fillRect l="-11434" t="0" r="-11434" b="0"/>
              </a:stretch>
            </a:blipFill>
          </p:spPr>
        </p:sp>
        <p:sp>
          <p:nvSpPr>
            <p:cNvPr name="Freeform 4" id="4"/>
            <p:cNvSpPr/>
            <p:nvPr/>
          </p:nvSpPr>
          <p:spPr>
            <a:xfrm flipH="false" flipV="false" rot="0">
              <a:off x="0" y="0"/>
              <a:ext cx="3663950" cy="4878070"/>
            </a:xfrm>
            <a:custGeom>
              <a:avLst/>
              <a:gdLst/>
              <a:ahLst/>
              <a:cxnLst/>
              <a:rect r="r" b="b" t="t" l="l"/>
              <a:pathLst>
                <a:path h="4878070" w="3663950">
                  <a:moveTo>
                    <a:pt x="3663950" y="4878070"/>
                  </a:moveTo>
                  <a:lnTo>
                    <a:pt x="0" y="4878070"/>
                  </a:lnTo>
                  <a:lnTo>
                    <a:pt x="0" y="0"/>
                  </a:lnTo>
                  <a:lnTo>
                    <a:pt x="3663950" y="0"/>
                  </a:lnTo>
                  <a:lnTo>
                    <a:pt x="3663950" y="4878070"/>
                  </a:lnTo>
                  <a:close/>
                  <a:moveTo>
                    <a:pt x="63500" y="4814570"/>
                  </a:moveTo>
                  <a:lnTo>
                    <a:pt x="3600450" y="4814570"/>
                  </a:lnTo>
                  <a:lnTo>
                    <a:pt x="3600450" y="63500"/>
                  </a:lnTo>
                  <a:lnTo>
                    <a:pt x="63500" y="63500"/>
                  </a:lnTo>
                  <a:lnTo>
                    <a:pt x="63500" y="4814570"/>
                  </a:lnTo>
                  <a:close/>
                </a:path>
              </a:pathLst>
            </a:custGeom>
            <a:solidFill>
              <a:srgbClr val="F1EBE5"/>
            </a:solidFill>
          </p:spPr>
        </p:sp>
      </p:grpSp>
      <p:sp>
        <p:nvSpPr>
          <p:cNvPr name="TextBox 5" id="5"/>
          <p:cNvSpPr txBox="true"/>
          <p:nvPr/>
        </p:nvSpPr>
        <p:spPr>
          <a:xfrm rot="0">
            <a:off x="1219200" y="1066800"/>
            <a:ext cx="8385935" cy="2034452"/>
          </a:xfrm>
          <a:prstGeom prst="rect">
            <a:avLst/>
          </a:prstGeom>
        </p:spPr>
        <p:txBody>
          <a:bodyPr anchor="t" rtlCol="false" tIns="0" lIns="0" bIns="0" rIns="0">
            <a:spAutoFit/>
          </a:bodyPr>
          <a:lstStyle/>
          <a:p>
            <a:pPr>
              <a:lnSpc>
                <a:spcPts val="7979"/>
              </a:lnSpc>
            </a:pPr>
            <a:r>
              <a:rPr lang="en-US" sz="6999" spc="-293">
                <a:solidFill>
                  <a:srgbClr val="FFFFFF"/>
                </a:solidFill>
                <a:latin typeface="Be Vietnam Ultra-Bold"/>
              </a:rPr>
              <a:t>PY UNITTEST</a:t>
            </a:r>
          </a:p>
          <a:p>
            <a:pPr marL="0" indent="0" lvl="0">
              <a:lnSpc>
                <a:spcPts val="7979"/>
              </a:lnSpc>
            </a:pPr>
          </a:p>
        </p:txBody>
      </p:sp>
      <p:sp>
        <p:nvSpPr>
          <p:cNvPr name="TextBox 6" id="6"/>
          <p:cNvSpPr txBox="true"/>
          <p:nvPr/>
        </p:nvSpPr>
        <p:spPr>
          <a:xfrm rot="0">
            <a:off x="1028700" y="3015527"/>
            <a:ext cx="7570711" cy="4074575"/>
          </a:xfrm>
          <a:prstGeom prst="rect">
            <a:avLst/>
          </a:prstGeom>
        </p:spPr>
        <p:txBody>
          <a:bodyPr anchor="t" rtlCol="false" tIns="0" lIns="0" bIns="0" rIns="0">
            <a:spAutoFit/>
          </a:bodyPr>
          <a:lstStyle/>
          <a:p>
            <a:pPr>
              <a:lnSpc>
                <a:spcPts val="3239"/>
              </a:lnSpc>
            </a:pPr>
            <a:r>
              <a:rPr lang="en-US" sz="1999">
                <a:solidFill>
                  <a:srgbClr val="FFFFFF"/>
                </a:solidFill>
                <a:latin typeface="Quicksand Medium"/>
              </a:rPr>
              <a:t>Ada beberapa pustaka untuk melakukan testing yang mempermudah pekerjaan kita dalam mengatur test case. Salah satu modul Python yang paling populer untuk keperluan ini adalah PyUnittest. Pustaka ini biasanya sudah ada saat Python dipasang sehingga kita tak perlu repot memasangnya sendiri.</a:t>
            </a:r>
          </a:p>
          <a:p>
            <a:pPr>
              <a:lnSpc>
                <a:spcPts val="3239"/>
              </a:lnSpc>
            </a:pPr>
          </a:p>
          <a:p>
            <a:pPr>
              <a:lnSpc>
                <a:spcPts val="3239"/>
              </a:lnSpc>
            </a:pPr>
          </a:p>
          <a:p>
            <a:pPr>
              <a:lnSpc>
                <a:spcPts val="3239"/>
              </a:lnSpc>
            </a:pPr>
            <a:r>
              <a:rPr lang="en-US" sz="1999">
                <a:solidFill>
                  <a:srgbClr val="FFFFFF"/>
                </a:solidFill>
                <a:latin typeface="Quicksand Medium"/>
              </a:rPr>
              <a:t>Proses pengujian dapat dimulai dengan perintah:</a:t>
            </a:r>
          </a:p>
          <a:p>
            <a:pPr>
              <a:lnSpc>
                <a:spcPts val="3239"/>
              </a:lnSpc>
            </a:pPr>
            <a:r>
              <a:rPr lang="en-US" sz="1999">
                <a:solidFill>
                  <a:srgbClr val="FFFFFF"/>
                </a:solidFill>
                <a:latin typeface="Quicksand Medium"/>
              </a:rPr>
              <a:t>“</a:t>
            </a:r>
            <a:r>
              <a:rPr lang="en-US" sz="1999">
                <a:solidFill>
                  <a:srgbClr val="FFFFFF"/>
                </a:solidFill>
                <a:latin typeface="Quicksand"/>
              </a:rPr>
              <a:t>python -m unittest roman“</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5383FF"/>
        </a:solidFill>
      </p:bgPr>
    </p:bg>
    <p:spTree>
      <p:nvGrpSpPr>
        <p:cNvPr id="1" name=""/>
        <p:cNvGrpSpPr/>
        <p:nvPr/>
      </p:nvGrpSpPr>
      <p:grpSpPr>
        <a:xfrm>
          <a:off x="0" y="0"/>
          <a:ext cx="0" cy="0"/>
          <a:chOff x="0" y="0"/>
          <a:chExt cx="0" cy="0"/>
        </a:xfrm>
      </p:grpSpPr>
      <p:grpSp>
        <p:nvGrpSpPr>
          <p:cNvPr name="Group 2" id="2"/>
          <p:cNvGrpSpPr/>
          <p:nvPr/>
        </p:nvGrpSpPr>
        <p:grpSpPr>
          <a:xfrm rot="0">
            <a:off x="10919864" y="-633455"/>
            <a:ext cx="8614880" cy="11553911"/>
            <a:chOff x="0" y="0"/>
            <a:chExt cx="2178593" cy="2921836"/>
          </a:xfrm>
        </p:grpSpPr>
        <p:sp>
          <p:nvSpPr>
            <p:cNvPr name="Freeform 3" id="3"/>
            <p:cNvSpPr/>
            <p:nvPr/>
          </p:nvSpPr>
          <p:spPr>
            <a:xfrm flipH="false" flipV="false" rot="0">
              <a:off x="0" y="0"/>
              <a:ext cx="2178593" cy="2921836"/>
            </a:xfrm>
            <a:custGeom>
              <a:avLst/>
              <a:gdLst/>
              <a:ahLst/>
              <a:cxnLst/>
              <a:rect r="r" b="b" t="t" l="l"/>
              <a:pathLst>
                <a:path h="2921836" w="2178593">
                  <a:moveTo>
                    <a:pt x="0" y="0"/>
                  </a:moveTo>
                  <a:lnTo>
                    <a:pt x="2178593" y="0"/>
                  </a:lnTo>
                  <a:lnTo>
                    <a:pt x="2178593" y="2921836"/>
                  </a:lnTo>
                  <a:lnTo>
                    <a:pt x="0" y="2921836"/>
                  </a:lnTo>
                  <a:close/>
                </a:path>
              </a:pathLst>
            </a:custGeom>
            <a:solidFill>
              <a:srgbClr val="F1EBE5"/>
            </a:solidFill>
          </p:spPr>
        </p:sp>
        <p:sp>
          <p:nvSpPr>
            <p:cNvPr name="TextBox 4" id="4"/>
            <p:cNvSpPr txBox="true"/>
            <p:nvPr/>
          </p:nvSpPr>
          <p:spPr>
            <a:xfrm>
              <a:off x="0" y="19050"/>
              <a:ext cx="2178593" cy="2902786"/>
            </a:xfrm>
            <a:prstGeom prst="rect">
              <a:avLst/>
            </a:prstGeom>
          </p:spPr>
          <p:txBody>
            <a:bodyPr anchor="ctr" rtlCol="false" tIns="50800" lIns="50800" bIns="50800" rIns="50800"/>
            <a:lstStyle/>
            <a:p>
              <a:pPr algn="ctr">
                <a:lnSpc>
                  <a:spcPts val="2266"/>
                </a:lnSpc>
              </a:pPr>
            </a:p>
          </p:txBody>
        </p:sp>
      </p:grpSp>
      <p:sp>
        <p:nvSpPr>
          <p:cNvPr name="Freeform 5" id="5"/>
          <p:cNvSpPr/>
          <p:nvPr/>
        </p:nvSpPr>
        <p:spPr>
          <a:xfrm flipH="false" flipV="false" rot="0">
            <a:off x="548899" y="5143500"/>
            <a:ext cx="9607388" cy="3559335"/>
          </a:xfrm>
          <a:custGeom>
            <a:avLst/>
            <a:gdLst/>
            <a:ahLst/>
            <a:cxnLst/>
            <a:rect r="r" b="b" t="t" l="l"/>
            <a:pathLst>
              <a:path h="3559335" w="9607388">
                <a:moveTo>
                  <a:pt x="0" y="0"/>
                </a:moveTo>
                <a:lnTo>
                  <a:pt x="9607388" y="0"/>
                </a:lnTo>
                <a:lnTo>
                  <a:pt x="9607388" y="3559335"/>
                </a:lnTo>
                <a:lnTo>
                  <a:pt x="0" y="3559335"/>
                </a:lnTo>
                <a:lnTo>
                  <a:pt x="0" y="0"/>
                </a:lnTo>
                <a:close/>
              </a:path>
            </a:pathLst>
          </a:custGeom>
          <a:blipFill>
            <a:blip r:embed="rId2"/>
            <a:stretch>
              <a:fillRect l="0" t="0" r="0" b="0"/>
            </a:stretch>
          </a:blipFill>
        </p:spPr>
      </p:sp>
      <p:sp>
        <p:nvSpPr>
          <p:cNvPr name="TextBox 6" id="6"/>
          <p:cNvSpPr txBox="true"/>
          <p:nvPr/>
        </p:nvSpPr>
        <p:spPr>
          <a:xfrm rot="0">
            <a:off x="1028700" y="1066800"/>
            <a:ext cx="8797353" cy="914671"/>
          </a:xfrm>
          <a:prstGeom prst="rect">
            <a:avLst/>
          </a:prstGeom>
        </p:spPr>
        <p:txBody>
          <a:bodyPr anchor="t" rtlCol="false" tIns="0" lIns="0" bIns="0" rIns="0">
            <a:spAutoFit/>
          </a:bodyPr>
          <a:lstStyle/>
          <a:p>
            <a:pPr marL="0" indent="0" lvl="0">
              <a:lnSpc>
                <a:spcPts val="7182"/>
              </a:lnSpc>
            </a:pPr>
            <a:r>
              <a:rPr lang="en-US" sz="6300" spc="-264">
                <a:solidFill>
                  <a:srgbClr val="FFFFFF"/>
                </a:solidFill>
                <a:latin typeface="Be Vietnam Ultra-Bold"/>
              </a:rPr>
              <a:t>CI/CD</a:t>
            </a:r>
          </a:p>
        </p:txBody>
      </p:sp>
      <p:sp>
        <p:nvSpPr>
          <p:cNvPr name="TextBox 7" id="7"/>
          <p:cNvSpPr txBox="true"/>
          <p:nvPr/>
        </p:nvSpPr>
        <p:spPr>
          <a:xfrm rot="0">
            <a:off x="1028700" y="2578337"/>
            <a:ext cx="7570711" cy="2026810"/>
          </a:xfrm>
          <a:prstGeom prst="rect">
            <a:avLst/>
          </a:prstGeom>
        </p:spPr>
        <p:txBody>
          <a:bodyPr anchor="t" rtlCol="false" tIns="0" lIns="0" bIns="0" rIns="0">
            <a:spAutoFit/>
          </a:bodyPr>
          <a:lstStyle/>
          <a:p>
            <a:pPr algn="just">
              <a:lnSpc>
                <a:spcPts val="3239"/>
              </a:lnSpc>
            </a:pPr>
            <a:r>
              <a:rPr lang="en-US" sz="1999">
                <a:solidFill>
                  <a:srgbClr val="FFFFFF"/>
                </a:solidFill>
                <a:latin typeface="Quicksand Medium"/>
              </a:rPr>
              <a:t>Integrasi berkelanjutan dan penerapan berkelanjutan (CI/CD) adalah praktik terbaik dalam metodologi DevOps modern. Konsep ini menyatukan pengembangan dan pengoperasian perangkat lunak melalui proses otomatis yang mencakup fase manajemen kode sumber, pembuatan, dan penerapan.</a:t>
            </a:r>
          </a:p>
        </p:txBody>
      </p:sp>
      <p:sp>
        <p:nvSpPr>
          <p:cNvPr name="Freeform 8" id="8"/>
          <p:cNvSpPr/>
          <p:nvPr/>
        </p:nvSpPr>
        <p:spPr>
          <a:xfrm flipH="false" flipV="false" rot="0">
            <a:off x="11577336" y="1845293"/>
            <a:ext cx="5904343" cy="6857542"/>
          </a:xfrm>
          <a:custGeom>
            <a:avLst/>
            <a:gdLst/>
            <a:ahLst/>
            <a:cxnLst/>
            <a:rect r="r" b="b" t="t" l="l"/>
            <a:pathLst>
              <a:path h="6857542" w="5904343">
                <a:moveTo>
                  <a:pt x="0" y="0"/>
                </a:moveTo>
                <a:lnTo>
                  <a:pt x="5904343" y="0"/>
                </a:lnTo>
                <a:lnTo>
                  <a:pt x="5904343" y="6857542"/>
                </a:lnTo>
                <a:lnTo>
                  <a:pt x="0" y="685754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5383FF"/>
        </a:solidFill>
      </p:bgPr>
    </p:bg>
    <p:spTree>
      <p:nvGrpSpPr>
        <p:cNvPr id="1" name=""/>
        <p:cNvGrpSpPr/>
        <p:nvPr/>
      </p:nvGrpSpPr>
      <p:grpSpPr>
        <a:xfrm>
          <a:off x="0" y="0"/>
          <a:ext cx="0" cy="0"/>
          <a:chOff x="0" y="0"/>
          <a:chExt cx="0" cy="0"/>
        </a:xfrm>
      </p:grpSpPr>
      <p:grpSp>
        <p:nvGrpSpPr>
          <p:cNvPr name="Group 2" id="2"/>
          <p:cNvGrpSpPr/>
          <p:nvPr/>
        </p:nvGrpSpPr>
        <p:grpSpPr>
          <a:xfrm rot="0">
            <a:off x="10919864" y="-633455"/>
            <a:ext cx="8614880" cy="11553911"/>
            <a:chOff x="0" y="0"/>
            <a:chExt cx="2178593" cy="2921836"/>
          </a:xfrm>
        </p:grpSpPr>
        <p:sp>
          <p:nvSpPr>
            <p:cNvPr name="Freeform 3" id="3"/>
            <p:cNvSpPr/>
            <p:nvPr/>
          </p:nvSpPr>
          <p:spPr>
            <a:xfrm flipH="false" flipV="false" rot="0">
              <a:off x="0" y="0"/>
              <a:ext cx="2178593" cy="2921836"/>
            </a:xfrm>
            <a:custGeom>
              <a:avLst/>
              <a:gdLst/>
              <a:ahLst/>
              <a:cxnLst/>
              <a:rect r="r" b="b" t="t" l="l"/>
              <a:pathLst>
                <a:path h="2921836" w="2178593">
                  <a:moveTo>
                    <a:pt x="0" y="0"/>
                  </a:moveTo>
                  <a:lnTo>
                    <a:pt x="2178593" y="0"/>
                  </a:lnTo>
                  <a:lnTo>
                    <a:pt x="2178593" y="2921836"/>
                  </a:lnTo>
                  <a:lnTo>
                    <a:pt x="0" y="2921836"/>
                  </a:lnTo>
                  <a:close/>
                </a:path>
              </a:pathLst>
            </a:custGeom>
            <a:solidFill>
              <a:srgbClr val="F1EBE5"/>
            </a:solidFill>
          </p:spPr>
        </p:sp>
        <p:sp>
          <p:nvSpPr>
            <p:cNvPr name="TextBox 4" id="4"/>
            <p:cNvSpPr txBox="true"/>
            <p:nvPr/>
          </p:nvSpPr>
          <p:spPr>
            <a:xfrm>
              <a:off x="0" y="19050"/>
              <a:ext cx="2178593" cy="2902786"/>
            </a:xfrm>
            <a:prstGeom prst="rect">
              <a:avLst/>
            </a:prstGeom>
          </p:spPr>
          <p:txBody>
            <a:bodyPr anchor="ctr" rtlCol="false" tIns="50800" lIns="50800" bIns="50800" rIns="50800"/>
            <a:lstStyle/>
            <a:p>
              <a:pPr algn="ctr">
                <a:lnSpc>
                  <a:spcPts val="2266"/>
                </a:lnSpc>
              </a:pPr>
            </a:p>
          </p:txBody>
        </p:sp>
      </p:grpSp>
      <p:sp>
        <p:nvSpPr>
          <p:cNvPr name="Freeform 5" id="5"/>
          <p:cNvSpPr/>
          <p:nvPr/>
        </p:nvSpPr>
        <p:spPr>
          <a:xfrm flipH="false" flipV="false" rot="0">
            <a:off x="11744995" y="1670607"/>
            <a:ext cx="5959485" cy="6945787"/>
          </a:xfrm>
          <a:custGeom>
            <a:avLst/>
            <a:gdLst/>
            <a:ahLst/>
            <a:cxnLst/>
            <a:rect r="r" b="b" t="t" l="l"/>
            <a:pathLst>
              <a:path h="6945787" w="5959485">
                <a:moveTo>
                  <a:pt x="0" y="0"/>
                </a:moveTo>
                <a:lnTo>
                  <a:pt x="5959485" y="0"/>
                </a:lnTo>
                <a:lnTo>
                  <a:pt x="5959485" y="6945786"/>
                </a:lnTo>
                <a:lnTo>
                  <a:pt x="0" y="694578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1028700" y="1476340"/>
            <a:ext cx="8797353" cy="914671"/>
          </a:xfrm>
          <a:prstGeom prst="rect">
            <a:avLst/>
          </a:prstGeom>
        </p:spPr>
        <p:txBody>
          <a:bodyPr anchor="t" rtlCol="false" tIns="0" lIns="0" bIns="0" rIns="0">
            <a:spAutoFit/>
          </a:bodyPr>
          <a:lstStyle/>
          <a:p>
            <a:pPr marL="0" indent="0" lvl="0">
              <a:lnSpc>
                <a:spcPts val="7182"/>
              </a:lnSpc>
            </a:pPr>
            <a:r>
              <a:rPr lang="en-US" sz="6300" spc="-264">
                <a:solidFill>
                  <a:srgbClr val="FFFFFF"/>
                </a:solidFill>
                <a:latin typeface="Be Vietnam Ultra-Bold"/>
              </a:rPr>
              <a:t>REFERENSI SUMBER</a:t>
            </a:r>
          </a:p>
        </p:txBody>
      </p:sp>
      <p:sp>
        <p:nvSpPr>
          <p:cNvPr name="TextBox 7" id="7"/>
          <p:cNvSpPr txBox="true"/>
          <p:nvPr/>
        </p:nvSpPr>
        <p:spPr>
          <a:xfrm rot="0">
            <a:off x="1219200" y="5111512"/>
            <a:ext cx="9377008" cy="2026810"/>
          </a:xfrm>
          <a:prstGeom prst="rect">
            <a:avLst/>
          </a:prstGeom>
        </p:spPr>
        <p:txBody>
          <a:bodyPr anchor="t" rtlCol="false" tIns="0" lIns="0" bIns="0" rIns="0">
            <a:spAutoFit/>
          </a:bodyPr>
          <a:lstStyle/>
          <a:p>
            <a:pPr marL="431799" indent="-215899" lvl="1">
              <a:lnSpc>
                <a:spcPts val="3239"/>
              </a:lnSpc>
              <a:buFont typeface="Arial"/>
              <a:buChar char="•"/>
            </a:pPr>
            <a:r>
              <a:rPr lang="en-US" sz="1999" u="sng">
                <a:solidFill>
                  <a:srgbClr val="FFFFFF"/>
                </a:solidFill>
                <a:latin typeface="Quicksand Medium"/>
              </a:rPr>
              <a:t>https://www.softwaretestinghelp.com/python-testing-frameworks/</a:t>
            </a:r>
          </a:p>
          <a:p>
            <a:pPr marL="431799" indent="-215899" lvl="1">
              <a:lnSpc>
                <a:spcPts val="3239"/>
              </a:lnSpc>
              <a:buFont typeface="Arial"/>
              <a:buChar char="•"/>
            </a:pPr>
            <a:r>
              <a:rPr lang="en-US" sz="1999" u="sng">
                <a:solidFill>
                  <a:srgbClr val="FFFFFF"/>
                </a:solidFill>
                <a:latin typeface="Quicksand Medium"/>
              </a:rPr>
              <a:t>https://www.codepolitan.com/blog/mengenal-unit-testing-dengan-python-596da4e55cd01/</a:t>
            </a:r>
          </a:p>
          <a:p>
            <a:pPr marL="431799" indent="-215899" lvl="1">
              <a:lnSpc>
                <a:spcPts val="3239"/>
              </a:lnSpc>
              <a:buFont typeface="Arial"/>
              <a:buChar char="•"/>
            </a:pPr>
            <a:r>
              <a:rPr lang="en-US" sz="1999" u="sng">
                <a:solidFill>
                  <a:srgbClr val="FFFFFF"/>
                </a:solidFill>
                <a:latin typeface="Quicksand Medium"/>
              </a:rPr>
              <a:t>https://medium.com/@andrewlui_60044/deploy-a-python-application-on-a-aws-ci-cd-pipeline-part-1-code-repository-1090ff888eaa</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1EBE5"/>
        </a:solidFill>
      </p:bgPr>
    </p:bg>
    <p:spTree>
      <p:nvGrpSpPr>
        <p:cNvPr id="1" name=""/>
        <p:cNvGrpSpPr/>
        <p:nvPr/>
      </p:nvGrpSpPr>
      <p:grpSpPr>
        <a:xfrm>
          <a:off x="0" y="0"/>
          <a:ext cx="0" cy="0"/>
          <a:chOff x="0" y="0"/>
          <a:chExt cx="0" cy="0"/>
        </a:xfrm>
      </p:grpSpPr>
      <p:grpSp>
        <p:nvGrpSpPr>
          <p:cNvPr name="Group 2" id="2"/>
          <p:cNvGrpSpPr/>
          <p:nvPr/>
        </p:nvGrpSpPr>
        <p:grpSpPr>
          <a:xfrm rot="0">
            <a:off x="-444633" y="9730382"/>
            <a:ext cx="19177267" cy="1113237"/>
            <a:chOff x="0" y="0"/>
            <a:chExt cx="5050803" cy="293198"/>
          </a:xfrm>
        </p:grpSpPr>
        <p:sp>
          <p:nvSpPr>
            <p:cNvPr name="Freeform 3" id="3"/>
            <p:cNvSpPr/>
            <p:nvPr/>
          </p:nvSpPr>
          <p:spPr>
            <a:xfrm flipH="false" flipV="false" rot="0">
              <a:off x="0" y="0"/>
              <a:ext cx="5050803" cy="293198"/>
            </a:xfrm>
            <a:custGeom>
              <a:avLst/>
              <a:gdLst/>
              <a:ahLst/>
              <a:cxnLst/>
              <a:rect r="r" b="b" t="t" l="l"/>
              <a:pathLst>
                <a:path h="293198" w="5050803">
                  <a:moveTo>
                    <a:pt x="0" y="0"/>
                  </a:moveTo>
                  <a:lnTo>
                    <a:pt x="5050803" y="0"/>
                  </a:lnTo>
                  <a:lnTo>
                    <a:pt x="5050803" y="293198"/>
                  </a:lnTo>
                  <a:lnTo>
                    <a:pt x="0" y="293198"/>
                  </a:lnTo>
                  <a:close/>
                </a:path>
              </a:pathLst>
            </a:custGeom>
            <a:solidFill>
              <a:srgbClr val="5383FF"/>
            </a:solidFill>
          </p:spPr>
        </p:sp>
        <p:sp>
          <p:nvSpPr>
            <p:cNvPr name="TextBox 4" id="4"/>
            <p:cNvSpPr txBox="true"/>
            <p:nvPr/>
          </p:nvSpPr>
          <p:spPr>
            <a:xfrm>
              <a:off x="0" y="-38100"/>
              <a:ext cx="5050803" cy="331298"/>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444633" y="-556618"/>
            <a:ext cx="19177267" cy="1113237"/>
            <a:chOff x="0" y="0"/>
            <a:chExt cx="5050803" cy="293198"/>
          </a:xfrm>
        </p:grpSpPr>
        <p:sp>
          <p:nvSpPr>
            <p:cNvPr name="Freeform 6" id="6"/>
            <p:cNvSpPr/>
            <p:nvPr/>
          </p:nvSpPr>
          <p:spPr>
            <a:xfrm flipH="false" flipV="false" rot="0">
              <a:off x="0" y="0"/>
              <a:ext cx="5050803" cy="293198"/>
            </a:xfrm>
            <a:custGeom>
              <a:avLst/>
              <a:gdLst/>
              <a:ahLst/>
              <a:cxnLst/>
              <a:rect r="r" b="b" t="t" l="l"/>
              <a:pathLst>
                <a:path h="293198" w="5050803">
                  <a:moveTo>
                    <a:pt x="0" y="0"/>
                  </a:moveTo>
                  <a:lnTo>
                    <a:pt x="5050803" y="0"/>
                  </a:lnTo>
                  <a:lnTo>
                    <a:pt x="5050803" y="293198"/>
                  </a:lnTo>
                  <a:lnTo>
                    <a:pt x="0" y="293198"/>
                  </a:lnTo>
                  <a:close/>
                </a:path>
              </a:pathLst>
            </a:custGeom>
            <a:solidFill>
              <a:srgbClr val="06C892"/>
            </a:solidFill>
          </p:spPr>
        </p:sp>
        <p:sp>
          <p:nvSpPr>
            <p:cNvPr name="TextBox 7" id="7"/>
            <p:cNvSpPr txBox="true"/>
            <p:nvPr/>
          </p:nvSpPr>
          <p:spPr>
            <a:xfrm>
              <a:off x="0" y="-38100"/>
              <a:ext cx="5050803" cy="331298"/>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10005717" y="1821359"/>
            <a:ext cx="7253583" cy="6644282"/>
          </a:xfrm>
          <a:custGeom>
            <a:avLst/>
            <a:gdLst/>
            <a:ahLst/>
            <a:cxnLst/>
            <a:rect r="r" b="b" t="t" l="l"/>
            <a:pathLst>
              <a:path h="6644282" w="7253583">
                <a:moveTo>
                  <a:pt x="0" y="0"/>
                </a:moveTo>
                <a:lnTo>
                  <a:pt x="7253583" y="0"/>
                </a:lnTo>
                <a:lnTo>
                  <a:pt x="7253583" y="6644282"/>
                </a:lnTo>
                <a:lnTo>
                  <a:pt x="0" y="664428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9" id="9"/>
          <p:cNvSpPr txBox="true"/>
          <p:nvPr/>
        </p:nvSpPr>
        <p:spPr>
          <a:xfrm rot="0">
            <a:off x="1219200" y="2697480"/>
            <a:ext cx="7924800" cy="4834889"/>
          </a:xfrm>
          <a:prstGeom prst="rect">
            <a:avLst/>
          </a:prstGeom>
        </p:spPr>
        <p:txBody>
          <a:bodyPr anchor="t" rtlCol="false" tIns="0" lIns="0" bIns="0" rIns="0">
            <a:spAutoFit/>
          </a:bodyPr>
          <a:lstStyle/>
          <a:p>
            <a:pPr marL="0" indent="0" lvl="0">
              <a:lnSpc>
                <a:spcPts val="12479"/>
              </a:lnSpc>
            </a:pPr>
            <a:r>
              <a:rPr lang="en-US" sz="12999" spc="-545">
                <a:solidFill>
                  <a:srgbClr val="3139A8"/>
                </a:solidFill>
                <a:latin typeface="Be Vietnam Ultra-Bold"/>
              </a:rPr>
              <a:t>THANK YOU VERY MUCH!</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DAFy-8pJ8mM</dc:identifier>
  <dcterms:modified xsi:type="dcterms:W3CDTF">2011-08-01T06:04:30Z</dcterms:modified>
  <cp:revision>1</cp:revision>
  <dc:title>Blue Modern Security and Technology Presentation</dc:title>
</cp:coreProperties>
</file>